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22"/>
  </p:notesMasterIdLst>
  <p:handoutMasterIdLst>
    <p:handoutMasterId r:id="rId23"/>
  </p:handoutMasterIdLst>
  <p:sldIdLst>
    <p:sldId id="604" r:id="rId7"/>
    <p:sldId id="700" r:id="rId8"/>
    <p:sldId id="771" r:id="rId9"/>
    <p:sldId id="772" r:id="rId10"/>
    <p:sldId id="773" r:id="rId11"/>
    <p:sldId id="774" r:id="rId12"/>
    <p:sldId id="776" r:id="rId13"/>
    <p:sldId id="777" r:id="rId14"/>
    <p:sldId id="778" r:id="rId15"/>
    <p:sldId id="783" r:id="rId16"/>
    <p:sldId id="779" r:id="rId17"/>
    <p:sldId id="780" r:id="rId18"/>
    <p:sldId id="781" r:id="rId19"/>
    <p:sldId id="782" r:id="rId20"/>
    <p:sldId id="256"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C5EEB7-80D3-CAF7-5669-AEFB32B5FD96}" name="Margo Williams" initials="MW" userId="S::mwill179@jh.edu::3f9a4d7e-4de5-41cc-aba8-5e890eb64fca" providerId="AD"/>
  <p188:author id="{F80500CD-539C-D3DB-B041-120EAFAAFBE3}" name="Ariel Gunn" initials="AG" userId="S::agunn5@jh.edu::2781d6a2-a77f-40df-8f04-03c2fc2d03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094" autoAdjust="0"/>
  </p:normalViewPr>
  <p:slideViewPr>
    <p:cSldViewPr snapToGrid="0" showGuides="1">
      <p:cViewPr varScale="1">
        <p:scale>
          <a:sx n="210" d="100"/>
          <a:sy n="210" d="100"/>
        </p:scale>
        <p:origin x="354" y="168"/>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8/2/2025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8/2/2025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1501835"/>
            <a:ext cx="8085415" cy="876185"/>
          </a:xfrm>
          <a:prstGeom prst="rect">
            <a:avLst/>
          </a:prstGeom>
        </p:spPr>
        <p:txBody>
          <a:bodyPr anchor="ctr"/>
          <a:lstStyle>
            <a:lvl1pPr>
              <a:defRPr sz="3000" b="1">
                <a:solidFill>
                  <a:schemeClr val="tx2"/>
                </a:solidFill>
              </a:defRPr>
            </a:lvl1pPr>
          </a:lstStyle>
          <a:p>
            <a:r>
              <a:rPr lang="en-US" dirty="0"/>
              <a:t>Copyright The Johns Hopkins University 2024.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2989545" y="4719637"/>
            <a:ext cx="3164903" cy="217090"/>
          </a:xfrm>
          <a:prstGeom prst="rect">
            <a:avLst/>
          </a:prstGeom>
          <a:solidFill>
            <a:schemeClr val="tx2"/>
          </a:solidFill>
        </p:spPr>
        <p:txBody>
          <a:bodyPr wrap="square" lIns="81639" tIns="40820" rIns="81639" bIns="40820">
            <a:spAutoFit/>
          </a:bodyPr>
          <a:lstStyle/>
          <a:p>
            <a:pPr algn="ctr"/>
            <a:r>
              <a:rPr lang="en-US" sz="875" dirty="0">
                <a:solidFill>
                  <a:schemeClr val="bg1"/>
                </a:solidFill>
                <a:latin typeface="Arial"/>
                <a:cs typeface="Arial"/>
              </a:rPr>
              <a:t>© The Johns Hopkins </a:t>
            </a:r>
            <a:r>
              <a:rPr lang="en-US" sz="875">
                <a:solidFill>
                  <a:schemeClr val="bg1"/>
                </a:solidFill>
                <a:latin typeface="Arial"/>
                <a:cs typeface="Arial"/>
              </a:rPr>
              <a:t>University 2025, </a:t>
            </a:r>
            <a:r>
              <a:rPr lang="en-US" sz="875" dirty="0">
                <a:solidFill>
                  <a:schemeClr val="bg1"/>
                </a:solidFill>
                <a:latin typeface="Arial"/>
                <a:cs typeface="Arial"/>
              </a:rPr>
              <a:t>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3964"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628632"/>
            <a:ext cx="8208498" cy="1156333"/>
          </a:xfrm>
        </p:spPr>
        <p:txBody>
          <a:bodyPr>
            <a:normAutofit/>
          </a:bodyPr>
          <a:lstStyle/>
          <a:p>
            <a:r>
              <a:rPr lang="en-US" sz="3200" dirty="0"/>
              <a:t>Comparison of Hierarchical Navigable Small World Querying Variants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9" y="2784966"/>
            <a:ext cx="8219053" cy="667918"/>
          </a:xfrm>
        </p:spPr>
        <p:txBody>
          <a:bodyPr>
            <a:normAutofit fontScale="92500" lnSpcReduction="20000"/>
          </a:bodyPr>
          <a:lstStyle/>
          <a:p>
            <a:r>
              <a:rPr lang="en-US" dirty="0"/>
              <a:t>Research Project Presentation for 605.746</a:t>
            </a:r>
          </a:p>
          <a:p>
            <a:r>
              <a:rPr lang="en-US" dirty="0"/>
              <a:t>By Affan Dhankwala</a:t>
            </a:r>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3FE51-A3CE-7073-8991-D5536D976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AB3EB-89B1-1FD9-761E-1BA6420EA71B}"/>
              </a:ext>
            </a:extLst>
          </p:cNvPr>
          <p:cNvSpPr>
            <a:spLocks noGrp="1"/>
          </p:cNvSpPr>
          <p:nvPr>
            <p:ph type="title"/>
          </p:nvPr>
        </p:nvSpPr>
        <p:spPr>
          <a:xfrm>
            <a:off x="533919" y="107119"/>
            <a:ext cx="8288740" cy="857542"/>
          </a:xfrm>
        </p:spPr>
        <p:txBody>
          <a:bodyPr/>
          <a:lstStyle/>
          <a:p>
            <a:r>
              <a:rPr lang="en-US" dirty="0"/>
              <a:t>Experimental Approach</a:t>
            </a:r>
          </a:p>
        </p:txBody>
      </p:sp>
      <p:sp>
        <p:nvSpPr>
          <p:cNvPr id="6" name="Text Placeholder 5">
            <a:extLst>
              <a:ext uri="{FF2B5EF4-FFF2-40B4-BE49-F238E27FC236}">
                <a16:creationId xmlns:a16="http://schemas.microsoft.com/office/drawing/2014/main" id="{3E1B16B5-15F5-4AEB-6233-B2000CECE1A2}"/>
              </a:ext>
            </a:extLst>
          </p:cNvPr>
          <p:cNvSpPr>
            <a:spLocks noGrp="1"/>
          </p:cNvSpPr>
          <p:nvPr>
            <p:ph type="body" sz="quarter" idx="16"/>
          </p:nvPr>
        </p:nvSpPr>
        <p:spPr/>
        <p:txBody>
          <a:bodyPr/>
          <a:lstStyle/>
          <a:p>
            <a:pPr>
              <a:buClr>
                <a:srgbClr val="092C74"/>
              </a:buClr>
            </a:pPr>
            <a:r>
              <a:rPr lang="en-US" dirty="0"/>
              <a:t>Wish to measure recall rates of all models on all datasets are varying levels of k</a:t>
            </a:r>
          </a:p>
          <a:p>
            <a:pPr lvl="1"/>
            <a:r>
              <a:rPr lang="en-US" dirty="0"/>
              <a:t>k was a measured within range [5, 50] with incrementor of 5.</a:t>
            </a:r>
          </a:p>
          <a:p>
            <a:r>
              <a:rPr lang="en-US" dirty="0"/>
              <a:t>Selected 1000 random words as queries and found all values of exact </a:t>
            </a:r>
            <a:r>
              <a:rPr lang="en-US" dirty="0" err="1"/>
              <a:t>knn</a:t>
            </a:r>
            <a:r>
              <a:rPr lang="en-US" dirty="0"/>
              <a:t> for all queries across all datasets; (100+ hours).</a:t>
            </a:r>
          </a:p>
          <a:p>
            <a:r>
              <a:rPr lang="en-US" dirty="0"/>
              <a:t>Track distance calculations during querying per model.</a:t>
            </a:r>
          </a:p>
          <a:p>
            <a:endParaRPr lang="en-US" dirty="0"/>
          </a:p>
        </p:txBody>
      </p:sp>
    </p:spTree>
    <p:extLst>
      <p:ext uri="{BB962C8B-B14F-4D97-AF65-F5344CB8AC3E}">
        <p14:creationId xmlns:p14="http://schemas.microsoft.com/office/powerpoint/2010/main" val="372803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5FEF0-F9B2-C190-B3B0-9D63C9C1F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F3443-FDA7-C845-56CA-662D0186E13B}"/>
              </a:ext>
            </a:extLst>
          </p:cNvPr>
          <p:cNvSpPr>
            <a:spLocks noGrp="1"/>
          </p:cNvSpPr>
          <p:nvPr>
            <p:ph type="title"/>
          </p:nvPr>
        </p:nvSpPr>
        <p:spPr>
          <a:xfrm>
            <a:off x="727881" y="107119"/>
            <a:ext cx="8288740" cy="857542"/>
          </a:xfrm>
        </p:spPr>
        <p:txBody>
          <a:bodyPr/>
          <a:lstStyle/>
          <a:p>
            <a:r>
              <a:rPr lang="en-US" dirty="0"/>
              <a:t>Experiment Results</a:t>
            </a:r>
          </a:p>
        </p:txBody>
      </p:sp>
      <p:sp>
        <p:nvSpPr>
          <p:cNvPr id="6" name="Text Placeholder 5">
            <a:extLst>
              <a:ext uri="{FF2B5EF4-FFF2-40B4-BE49-F238E27FC236}">
                <a16:creationId xmlns:a16="http://schemas.microsoft.com/office/drawing/2014/main" id="{AF6ED8B8-1118-6B1B-9EE5-7F292855A9EA}"/>
              </a:ext>
            </a:extLst>
          </p:cNvPr>
          <p:cNvSpPr>
            <a:spLocks noGrp="1"/>
          </p:cNvSpPr>
          <p:nvPr>
            <p:ph type="body" sz="quarter" idx="16"/>
          </p:nvPr>
        </p:nvSpPr>
        <p:spPr/>
        <p:txBody>
          <a:bodyPr/>
          <a:lstStyle/>
          <a:p>
            <a:pPr>
              <a:buClr>
                <a:srgbClr val="092C74"/>
              </a:buClr>
            </a:pPr>
            <a:endParaRPr lang="en-US" dirty="0"/>
          </a:p>
        </p:txBody>
      </p:sp>
      <p:pic>
        <p:nvPicPr>
          <p:cNvPr id="4" name="Picture 3">
            <a:extLst>
              <a:ext uri="{FF2B5EF4-FFF2-40B4-BE49-F238E27FC236}">
                <a16:creationId xmlns:a16="http://schemas.microsoft.com/office/drawing/2014/main" id="{A9F6156A-C632-70DB-1C83-57DFC210F933}"/>
              </a:ext>
            </a:extLst>
          </p:cNvPr>
          <p:cNvPicPr>
            <a:picLocks noChangeAspect="1"/>
          </p:cNvPicPr>
          <p:nvPr/>
        </p:nvPicPr>
        <p:blipFill>
          <a:blip r:embed="rId2"/>
          <a:stretch>
            <a:fillRect/>
          </a:stretch>
        </p:blipFill>
        <p:spPr>
          <a:xfrm>
            <a:off x="344186" y="1073650"/>
            <a:ext cx="4279185" cy="1614040"/>
          </a:xfrm>
          <a:prstGeom prst="rect">
            <a:avLst/>
          </a:prstGeom>
        </p:spPr>
      </p:pic>
      <p:pic>
        <p:nvPicPr>
          <p:cNvPr id="7" name="Picture 6">
            <a:extLst>
              <a:ext uri="{FF2B5EF4-FFF2-40B4-BE49-F238E27FC236}">
                <a16:creationId xmlns:a16="http://schemas.microsoft.com/office/drawing/2014/main" id="{5BE87FCA-2DE6-326F-FE1B-4A42A7057CFF}"/>
              </a:ext>
            </a:extLst>
          </p:cNvPr>
          <p:cNvPicPr>
            <a:picLocks noChangeAspect="1"/>
          </p:cNvPicPr>
          <p:nvPr/>
        </p:nvPicPr>
        <p:blipFill>
          <a:blip r:embed="rId3"/>
          <a:stretch>
            <a:fillRect/>
          </a:stretch>
        </p:blipFill>
        <p:spPr>
          <a:xfrm>
            <a:off x="4659330" y="1025328"/>
            <a:ext cx="4206881" cy="1662361"/>
          </a:xfrm>
          <a:prstGeom prst="rect">
            <a:avLst/>
          </a:prstGeom>
        </p:spPr>
      </p:pic>
      <p:pic>
        <p:nvPicPr>
          <p:cNvPr id="9" name="Picture 8">
            <a:extLst>
              <a:ext uri="{FF2B5EF4-FFF2-40B4-BE49-F238E27FC236}">
                <a16:creationId xmlns:a16="http://schemas.microsoft.com/office/drawing/2014/main" id="{FFFC050F-0495-A8EC-F94A-64CA1D5BD487}"/>
              </a:ext>
            </a:extLst>
          </p:cNvPr>
          <p:cNvPicPr>
            <a:picLocks noChangeAspect="1"/>
          </p:cNvPicPr>
          <p:nvPr/>
        </p:nvPicPr>
        <p:blipFill>
          <a:blip r:embed="rId4"/>
          <a:stretch>
            <a:fillRect/>
          </a:stretch>
        </p:blipFill>
        <p:spPr>
          <a:xfrm>
            <a:off x="344185" y="2878749"/>
            <a:ext cx="4150797" cy="1589473"/>
          </a:xfrm>
          <a:prstGeom prst="rect">
            <a:avLst/>
          </a:prstGeom>
        </p:spPr>
      </p:pic>
      <p:pic>
        <p:nvPicPr>
          <p:cNvPr id="11" name="Picture 10">
            <a:extLst>
              <a:ext uri="{FF2B5EF4-FFF2-40B4-BE49-F238E27FC236}">
                <a16:creationId xmlns:a16="http://schemas.microsoft.com/office/drawing/2014/main" id="{E86574D3-295B-C3D2-9CEA-36C6FDE061C5}"/>
              </a:ext>
            </a:extLst>
          </p:cNvPr>
          <p:cNvPicPr>
            <a:picLocks noChangeAspect="1"/>
          </p:cNvPicPr>
          <p:nvPr/>
        </p:nvPicPr>
        <p:blipFill>
          <a:blip r:embed="rId5"/>
          <a:stretch>
            <a:fillRect/>
          </a:stretch>
        </p:blipFill>
        <p:spPr>
          <a:xfrm>
            <a:off x="4761579" y="2842137"/>
            <a:ext cx="3971455" cy="1698973"/>
          </a:xfrm>
          <a:prstGeom prst="rect">
            <a:avLst/>
          </a:prstGeom>
        </p:spPr>
      </p:pic>
    </p:spTree>
    <p:extLst>
      <p:ext uri="{BB962C8B-B14F-4D97-AF65-F5344CB8AC3E}">
        <p14:creationId xmlns:p14="http://schemas.microsoft.com/office/powerpoint/2010/main" val="4020882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74AB-E185-911B-EC92-F9391C3B2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86409-5E08-421D-D0C8-50DD06FB1752}"/>
              </a:ext>
            </a:extLst>
          </p:cNvPr>
          <p:cNvSpPr>
            <a:spLocks noGrp="1"/>
          </p:cNvSpPr>
          <p:nvPr>
            <p:ph type="title"/>
          </p:nvPr>
        </p:nvSpPr>
        <p:spPr>
          <a:xfrm>
            <a:off x="533919" y="122531"/>
            <a:ext cx="8288740" cy="857542"/>
          </a:xfrm>
        </p:spPr>
        <p:txBody>
          <a:bodyPr/>
          <a:lstStyle/>
          <a:p>
            <a:r>
              <a:rPr lang="en-US" dirty="0"/>
              <a:t>Experiment Analysis</a:t>
            </a:r>
          </a:p>
        </p:txBody>
      </p:sp>
      <p:sp>
        <p:nvSpPr>
          <p:cNvPr id="6" name="Text Placeholder 5">
            <a:extLst>
              <a:ext uri="{FF2B5EF4-FFF2-40B4-BE49-F238E27FC236}">
                <a16:creationId xmlns:a16="http://schemas.microsoft.com/office/drawing/2014/main" id="{85D5C708-2C4C-9024-F7FC-D422B69A93DC}"/>
              </a:ext>
            </a:extLst>
          </p:cNvPr>
          <p:cNvSpPr>
            <a:spLocks noGrp="1"/>
          </p:cNvSpPr>
          <p:nvPr>
            <p:ph type="body" sz="quarter" idx="16"/>
          </p:nvPr>
        </p:nvSpPr>
        <p:spPr/>
        <p:txBody>
          <a:bodyPr/>
          <a:lstStyle/>
          <a:p>
            <a:pPr>
              <a:buClr>
                <a:srgbClr val="092C74"/>
              </a:buClr>
            </a:pPr>
            <a:r>
              <a:rPr lang="en-US" dirty="0"/>
              <a:t>Recall decreases for all datasets as dimensions increase.</a:t>
            </a:r>
          </a:p>
          <a:p>
            <a:pPr>
              <a:buClr>
                <a:srgbClr val="092C74"/>
              </a:buClr>
            </a:pPr>
            <a:r>
              <a:rPr lang="en-US" dirty="0"/>
              <a:t>FINGER recall was higher than HNSW recall—contradictory to hypothesis.</a:t>
            </a:r>
          </a:p>
          <a:p>
            <a:pPr>
              <a:buClr>
                <a:srgbClr val="092C74"/>
              </a:buClr>
            </a:pPr>
            <a:r>
              <a:rPr lang="en-US" dirty="0"/>
              <a:t>DABS recall was high on 25D but dropped in 50D and 100D. Rose again at higher values of k in 200D. </a:t>
            </a:r>
          </a:p>
          <a:p>
            <a:pPr>
              <a:buClr>
                <a:srgbClr val="092C74"/>
              </a:buClr>
            </a:pPr>
            <a:r>
              <a:rPr lang="en-US" dirty="0"/>
              <a:t>FINGER had the least number of comparisons when looking for neighbors.</a:t>
            </a:r>
          </a:p>
          <a:p>
            <a:pPr>
              <a:buClr>
                <a:srgbClr val="092C74"/>
              </a:buClr>
            </a:pPr>
            <a:r>
              <a:rPr lang="en-US" dirty="0"/>
              <a:t>DABS had the largest number of comparisons.</a:t>
            </a:r>
          </a:p>
          <a:p>
            <a:pPr>
              <a:buClr>
                <a:srgbClr val="092C74"/>
              </a:buClr>
            </a:pPr>
            <a:endParaRPr lang="en-US" dirty="0"/>
          </a:p>
        </p:txBody>
      </p:sp>
    </p:spTree>
    <p:extLst>
      <p:ext uri="{BB962C8B-B14F-4D97-AF65-F5344CB8AC3E}">
        <p14:creationId xmlns:p14="http://schemas.microsoft.com/office/powerpoint/2010/main" val="107853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9C295-C952-4E0C-50D5-C37406BCE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57660-A6DF-DD51-2ECB-C47AF4E53648}"/>
              </a:ext>
            </a:extLst>
          </p:cNvPr>
          <p:cNvSpPr>
            <a:spLocks noGrp="1"/>
          </p:cNvSpPr>
          <p:nvPr>
            <p:ph type="title"/>
          </p:nvPr>
        </p:nvSpPr>
        <p:spPr>
          <a:xfrm>
            <a:off x="533919" y="101982"/>
            <a:ext cx="8288740" cy="857542"/>
          </a:xfrm>
        </p:spPr>
        <p:txBody>
          <a:bodyPr/>
          <a:lstStyle/>
          <a:p>
            <a:r>
              <a:rPr lang="en-US" dirty="0"/>
              <a:t>Potential Shortcomings</a:t>
            </a:r>
          </a:p>
        </p:txBody>
      </p:sp>
      <p:sp>
        <p:nvSpPr>
          <p:cNvPr id="6" name="Text Placeholder 5">
            <a:extLst>
              <a:ext uri="{FF2B5EF4-FFF2-40B4-BE49-F238E27FC236}">
                <a16:creationId xmlns:a16="http://schemas.microsoft.com/office/drawing/2014/main" id="{3AB56C22-9BEC-507F-4CDB-19BBC4EEA1C3}"/>
              </a:ext>
            </a:extLst>
          </p:cNvPr>
          <p:cNvSpPr>
            <a:spLocks noGrp="1"/>
          </p:cNvSpPr>
          <p:nvPr>
            <p:ph type="body" sz="quarter" idx="16"/>
          </p:nvPr>
        </p:nvSpPr>
        <p:spPr/>
        <p:txBody>
          <a:bodyPr/>
          <a:lstStyle/>
          <a:p>
            <a:pPr>
              <a:buClr>
                <a:srgbClr val="092C74"/>
              </a:buClr>
            </a:pPr>
            <a:r>
              <a:rPr lang="en-US" dirty="0"/>
              <a:t>Computational power limited higher dimensions and lack of dataset.</a:t>
            </a:r>
          </a:p>
          <a:p>
            <a:pPr>
              <a:buClr>
                <a:srgbClr val="092C74"/>
              </a:buClr>
            </a:pPr>
            <a:r>
              <a:rPr lang="en-US" dirty="0"/>
              <a:t>Could have created DABS variants that were tuned to each dataset.</a:t>
            </a:r>
          </a:p>
          <a:p>
            <a:pPr>
              <a:buClr>
                <a:srgbClr val="092C74"/>
              </a:buClr>
            </a:pPr>
            <a:r>
              <a:rPr lang="en-US" dirty="0"/>
              <a:t>Added a customized candidate pool multiplier for FINGER.</a:t>
            </a:r>
          </a:p>
        </p:txBody>
      </p:sp>
    </p:spTree>
    <p:extLst>
      <p:ext uri="{BB962C8B-B14F-4D97-AF65-F5344CB8AC3E}">
        <p14:creationId xmlns:p14="http://schemas.microsoft.com/office/powerpoint/2010/main" val="1249075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1931-CF78-C414-1B87-93D787E12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FD47BE-638B-624C-868D-BBBA8B98A792}"/>
              </a:ext>
            </a:extLst>
          </p:cNvPr>
          <p:cNvSpPr>
            <a:spLocks noGrp="1"/>
          </p:cNvSpPr>
          <p:nvPr>
            <p:ph type="title"/>
          </p:nvPr>
        </p:nvSpPr>
        <p:spPr>
          <a:xfrm>
            <a:off x="533919" y="111668"/>
            <a:ext cx="8288740" cy="857542"/>
          </a:xfrm>
        </p:spPr>
        <p:txBody>
          <a:bodyPr/>
          <a:lstStyle/>
          <a:p>
            <a:r>
              <a:rPr lang="en-US" dirty="0"/>
              <a:t>Further Research</a:t>
            </a:r>
          </a:p>
        </p:txBody>
      </p:sp>
      <p:sp>
        <p:nvSpPr>
          <p:cNvPr id="6" name="Text Placeholder 5">
            <a:extLst>
              <a:ext uri="{FF2B5EF4-FFF2-40B4-BE49-F238E27FC236}">
                <a16:creationId xmlns:a16="http://schemas.microsoft.com/office/drawing/2014/main" id="{7D3D31B9-C133-F9D2-4A00-B1AF984711F6}"/>
              </a:ext>
            </a:extLst>
          </p:cNvPr>
          <p:cNvSpPr>
            <a:spLocks noGrp="1"/>
          </p:cNvSpPr>
          <p:nvPr>
            <p:ph type="body" sz="quarter" idx="16"/>
          </p:nvPr>
        </p:nvSpPr>
        <p:spPr/>
        <p:txBody>
          <a:bodyPr/>
          <a:lstStyle/>
          <a:p>
            <a:pPr>
              <a:buClr>
                <a:srgbClr val="092C74"/>
              </a:buClr>
            </a:pPr>
            <a:r>
              <a:rPr lang="en-US" dirty="0"/>
              <a:t>Investigate </a:t>
            </a:r>
            <a:r>
              <a:rPr lang="en-US" dirty="0" err="1"/>
              <a:t>hnswlib</a:t>
            </a:r>
            <a:r>
              <a:rPr lang="en-US" dirty="0"/>
              <a:t> and find a way to modify bindings to gain more access to internal variables and methods. </a:t>
            </a:r>
          </a:p>
          <a:p>
            <a:pPr lvl="1"/>
            <a:r>
              <a:rPr lang="en-US" dirty="0"/>
              <a:t>Allow us to see topological structure of graphs.</a:t>
            </a:r>
          </a:p>
          <a:p>
            <a:r>
              <a:rPr lang="en-US" dirty="0"/>
              <a:t>Research into HNSW specific searches that take layering as factor </a:t>
            </a:r>
            <a:r>
              <a:rPr lang="en-US"/>
              <a:t>of heuristics. </a:t>
            </a:r>
            <a:endParaRPr lang="en-US" dirty="0"/>
          </a:p>
        </p:txBody>
      </p:sp>
    </p:spTree>
    <p:extLst>
      <p:ext uri="{BB962C8B-B14F-4D97-AF65-F5344CB8AC3E}">
        <p14:creationId xmlns:p14="http://schemas.microsoft.com/office/powerpoint/2010/main" val="34752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372F-9F06-4522-97C3-90BD96477AB1}"/>
              </a:ext>
            </a:extLst>
          </p:cNvPr>
          <p:cNvSpPr>
            <a:spLocks noGrp="1"/>
          </p:cNvSpPr>
          <p:nvPr>
            <p:ph type="title"/>
          </p:nvPr>
        </p:nvSpPr>
        <p:spPr/>
        <p:txBody>
          <a:bodyPr/>
          <a:lstStyle/>
          <a:p>
            <a:r>
              <a:rPr lang="en-US" dirty="0">
                <a:solidFill>
                  <a:schemeClr val="tx1"/>
                </a:solidFill>
              </a:rPr>
              <a:t>Copyright The Johns Hopkins University 2025. All rights reserved.</a:t>
            </a:r>
          </a:p>
        </p:txBody>
      </p:sp>
    </p:spTree>
    <p:extLst>
      <p:ext uri="{BB962C8B-B14F-4D97-AF65-F5344CB8AC3E}">
        <p14:creationId xmlns:p14="http://schemas.microsoft.com/office/powerpoint/2010/main" val="369839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pPr>
              <a:buClr>
                <a:srgbClr val="092C74"/>
              </a:buClr>
            </a:pPr>
            <a:r>
              <a:rPr lang="en-US" dirty="0"/>
              <a:t>High dimensional data consists of examples with numerous features.</a:t>
            </a:r>
          </a:p>
          <a:p>
            <a:pPr>
              <a:buClr>
                <a:srgbClr val="092C74"/>
              </a:buClr>
            </a:pPr>
            <a:r>
              <a:rPr lang="en-US" dirty="0"/>
              <a:t>Relevant in computer vision, natural language processing (NLP), fraud-detection services, recommender systems, etc.</a:t>
            </a:r>
          </a:p>
          <a:p>
            <a:pPr>
              <a:buClr>
                <a:srgbClr val="092C74"/>
              </a:buClr>
            </a:pPr>
            <a:r>
              <a:rPr lang="en-US" dirty="0"/>
              <a:t>Expensive nearest neighbor search.</a:t>
            </a:r>
          </a:p>
          <a:p>
            <a:pPr>
              <a:buClr>
                <a:srgbClr val="092C74"/>
              </a:buClr>
            </a:pPr>
            <a:r>
              <a:rPr lang="en-US" dirty="0"/>
              <a:t>Brute force methods are not suited for large scale datasets. </a:t>
            </a:r>
          </a:p>
          <a:p>
            <a:pPr>
              <a:buClr>
                <a:srgbClr val="092C74"/>
              </a:buClr>
            </a:pPr>
            <a:r>
              <a:rPr lang="en-US" dirty="0"/>
              <a:t>K dimensional trees fail in high dimensional datasets. </a:t>
            </a:r>
          </a:p>
          <a:p>
            <a:pPr marL="0" indent="0">
              <a:buClr>
                <a:srgbClr val="092C74"/>
              </a:buClr>
              <a:buNone/>
            </a:pPr>
            <a:endParaRPr lang="en-US" dirty="0"/>
          </a:p>
        </p:txBody>
      </p:sp>
    </p:spTree>
    <p:extLst>
      <p:ext uri="{BB962C8B-B14F-4D97-AF65-F5344CB8AC3E}">
        <p14:creationId xmlns:p14="http://schemas.microsoft.com/office/powerpoint/2010/main" val="2349430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36B5-D235-A0EF-FCE0-5DB684B25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F0C78-2434-C532-9837-263B532DE42A}"/>
              </a:ext>
            </a:extLst>
          </p:cNvPr>
          <p:cNvSpPr>
            <a:spLocks noGrp="1"/>
          </p:cNvSpPr>
          <p:nvPr>
            <p:ph type="title"/>
          </p:nvPr>
        </p:nvSpPr>
        <p:spPr/>
        <p:txBody>
          <a:bodyPr/>
          <a:lstStyle/>
          <a:p>
            <a:r>
              <a:rPr lang="en-US" dirty="0"/>
              <a:t>Approximate Nearest Neighbors (ANN)	</a:t>
            </a:r>
          </a:p>
        </p:txBody>
      </p:sp>
      <p:sp>
        <p:nvSpPr>
          <p:cNvPr id="6" name="Text Placeholder 5">
            <a:extLst>
              <a:ext uri="{FF2B5EF4-FFF2-40B4-BE49-F238E27FC236}">
                <a16:creationId xmlns:a16="http://schemas.microsoft.com/office/drawing/2014/main" id="{880E7A56-AEE7-5B5B-F540-0F3BB151CBD8}"/>
              </a:ext>
            </a:extLst>
          </p:cNvPr>
          <p:cNvSpPr>
            <a:spLocks noGrp="1"/>
          </p:cNvSpPr>
          <p:nvPr>
            <p:ph type="body" sz="quarter" idx="16"/>
          </p:nvPr>
        </p:nvSpPr>
        <p:spPr/>
        <p:txBody>
          <a:bodyPr/>
          <a:lstStyle/>
          <a:p>
            <a:pPr>
              <a:buClr>
                <a:srgbClr val="092C74"/>
              </a:buClr>
            </a:pPr>
            <a:r>
              <a:rPr lang="en-US" dirty="0"/>
              <a:t>ANN methods are a class of models that sacrifice accuracy for speed.</a:t>
            </a:r>
          </a:p>
          <a:p>
            <a:pPr>
              <a:buClr>
                <a:srgbClr val="092C74"/>
              </a:buClr>
            </a:pPr>
            <a:r>
              <a:rPr lang="en-US" dirty="0"/>
              <a:t>Focus on graph based such as navigable small worlds (NSW)s.</a:t>
            </a:r>
          </a:p>
          <a:p>
            <a:pPr>
              <a:buClr>
                <a:srgbClr val="092C74"/>
              </a:buClr>
            </a:pPr>
            <a:r>
              <a:rPr lang="en-US" dirty="0"/>
              <a:t>Data points are represented as nodes with edges connecting similar nodes.</a:t>
            </a:r>
          </a:p>
          <a:p>
            <a:pPr>
              <a:buClr>
                <a:srgbClr val="092C74"/>
              </a:buClr>
            </a:pPr>
            <a:r>
              <a:rPr lang="en-US" dirty="0"/>
              <a:t>Querying these structures begins at a random or starting node and performing a greedy search to find the nearest k nodes to the query.</a:t>
            </a:r>
          </a:p>
          <a:p>
            <a:pPr>
              <a:buClr>
                <a:srgbClr val="092C74"/>
              </a:buClr>
            </a:pPr>
            <a:r>
              <a:rPr lang="en-US" dirty="0"/>
              <a:t>NSWs are susceptible to local minimums. </a:t>
            </a:r>
          </a:p>
          <a:p>
            <a:pPr>
              <a:buClr>
                <a:srgbClr val="092C74"/>
              </a:buClr>
            </a:pPr>
            <a:endParaRPr lang="en-US" dirty="0"/>
          </a:p>
        </p:txBody>
      </p:sp>
      <p:pic>
        <p:nvPicPr>
          <p:cNvPr id="7" name="Picture 6">
            <a:extLst>
              <a:ext uri="{FF2B5EF4-FFF2-40B4-BE49-F238E27FC236}">
                <a16:creationId xmlns:a16="http://schemas.microsoft.com/office/drawing/2014/main" id="{07DC1E6E-73FC-2245-39A2-75F8EFC3BCDB}"/>
              </a:ext>
            </a:extLst>
          </p:cNvPr>
          <p:cNvPicPr>
            <a:picLocks noChangeAspect="1"/>
          </p:cNvPicPr>
          <p:nvPr/>
        </p:nvPicPr>
        <p:blipFill>
          <a:blip r:embed="rId2"/>
          <a:stretch>
            <a:fillRect/>
          </a:stretch>
        </p:blipFill>
        <p:spPr>
          <a:xfrm>
            <a:off x="3255157" y="3564168"/>
            <a:ext cx="1708801" cy="904055"/>
          </a:xfrm>
          <a:prstGeom prst="rect">
            <a:avLst/>
          </a:prstGeom>
        </p:spPr>
      </p:pic>
    </p:spTree>
    <p:extLst>
      <p:ext uri="{BB962C8B-B14F-4D97-AF65-F5344CB8AC3E}">
        <p14:creationId xmlns:p14="http://schemas.microsoft.com/office/powerpoint/2010/main" val="2789337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93DC0-CCB7-802E-A4B6-E9B3531C3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A2F1-217D-9066-7EA8-72FF5E538939}"/>
              </a:ext>
            </a:extLst>
          </p:cNvPr>
          <p:cNvSpPr>
            <a:spLocks noGrp="1"/>
          </p:cNvSpPr>
          <p:nvPr>
            <p:ph type="title"/>
          </p:nvPr>
        </p:nvSpPr>
        <p:spPr>
          <a:xfrm>
            <a:off x="86436" y="107119"/>
            <a:ext cx="8930185" cy="857542"/>
          </a:xfrm>
        </p:spPr>
        <p:txBody>
          <a:bodyPr/>
          <a:lstStyle/>
          <a:p>
            <a:r>
              <a:rPr lang="en-US" dirty="0"/>
              <a:t>Hierarchical Navigable Small Worlds (HNSW)</a:t>
            </a:r>
          </a:p>
        </p:txBody>
      </p:sp>
      <p:sp>
        <p:nvSpPr>
          <p:cNvPr id="6" name="Text Placeholder 5">
            <a:extLst>
              <a:ext uri="{FF2B5EF4-FFF2-40B4-BE49-F238E27FC236}">
                <a16:creationId xmlns:a16="http://schemas.microsoft.com/office/drawing/2014/main" id="{9EEBC9C0-4CC4-9C82-C596-0E76F2FD9C1D}"/>
              </a:ext>
            </a:extLst>
          </p:cNvPr>
          <p:cNvSpPr>
            <a:spLocks noGrp="1"/>
          </p:cNvSpPr>
          <p:nvPr>
            <p:ph type="body" sz="quarter" idx="16"/>
          </p:nvPr>
        </p:nvSpPr>
        <p:spPr/>
        <p:txBody>
          <a:bodyPr/>
          <a:lstStyle/>
          <a:p>
            <a:pPr>
              <a:buClr>
                <a:srgbClr val="092C74"/>
              </a:buClr>
            </a:pPr>
            <a:r>
              <a:rPr lang="en-US" dirty="0"/>
              <a:t>Type of ANN method similar to layered NSWs. </a:t>
            </a:r>
          </a:p>
          <a:p>
            <a:pPr>
              <a:buClr>
                <a:srgbClr val="092C74"/>
              </a:buClr>
            </a:pPr>
            <a:r>
              <a:rPr lang="en-US" dirty="0"/>
              <a:t>Embed data points one by one similar to NSW but with max layer as</a:t>
            </a:r>
          </a:p>
          <a:p>
            <a:pPr>
              <a:buClr>
                <a:srgbClr val="092C74"/>
              </a:buClr>
            </a:pPr>
            <a:r>
              <a:rPr lang="en-US" dirty="0"/>
              <a:t>U is [0,1] and M is max neighbors. Log(M) tends to be greater than 1.</a:t>
            </a:r>
          </a:p>
          <a:p>
            <a:pPr>
              <a:buClr>
                <a:srgbClr val="092C74"/>
              </a:buClr>
            </a:pPr>
            <a:r>
              <a:rPr lang="en-US" dirty="0"/>
              <a:t>If we assume </a:t>
            </a:r>
            <a:r>
              <a:rPr lang="en-US" dirty="0" err="1"/>
              <a:t>x~U</a:t>
            </a:r>
            <a:r>
              <a:rPr lang="en-US" dirty="0"/>
              <a:t>, then x &lt; 0.1 for –log(U) &gt; 1. </a:t>
            </a:r>
          </a:p>
          <a:p>
            <a:pPr>
              <a:buClr>
                <a:srgbClr val="092C74"/>
              </a:buClr>
            </a:pPr>
            <a:r>
              <a:rPr lang="en-US" dirty="0"/>
              <a:t>Highest layer has 1-2 nodes and lowest is a dense NSW.</a:t>
            </a:r>
          </a:p>
          <a:p>
            <a:pPr>
              <a:buClr>
                <a:srgbClr val="092C74"/>
              </a:buClr>
            </a:pPr>
            <a:r>
              <a:rPr lang="en-US" dirty="0"/>
              <a:t>Querying involves starting at top and using distance heuristics to find closest node and then traversing down.</a:t>
            </a:r>
          </a:p>
          <a:p>
            <a:pPr>
              <a:buClr>
                <a:srgbClr val="092C74"/>
              </a:buClr>
            </a:pPr>
            <a:r>
              <a:rPr lang="en-US" dirty="0"/>
              <a:t>Maintain priority queue of closest neighbors (the beam) and return the top k.</a:t>
            </a:r>
          </a:p>
        </p:txBody>
      </p:sp>
      <p:pic>
        <p:nvPicPr>
          <p:cNvPr id="4" name="Picture 3">
            <a:extLst>
              <a:ext uri="{FF2B5EF4-FFF2-40B4-BE49-F238E27FC236}">
                <a16:creationId xmlns:a16="http://schemas.microsoft.com/office/drawing/2014/main" id="{FECC7901-D96D-E3B4-AD69-E70E570BA6DB}"/>
              </a:ext>
            </a:extLst>
          </p:cNvPr>
          <p:cNvPicPr>
            <a:picLocks noChangeAspect="1"/>
          </p:cNvPicPr>
          <p:nvPr/>
        </p:nvPicPr>
        <p:blipFill>
          <a:blip r:embed="rId2"/>
          <a:stretch>
            <a:fillRect/>
          </a:stretch>
        </p:blipFill>
        <p:spPr>
          <a:xfrm>
            <a:off x="7060571" y="1716933"/>
            <a:ext cx="1851417" cy="344546"/>
          </a:xfrm>
          <a:prstGeom prst="rect">
            <a:avLst/>
          </a:prstGeom>
        </p:spPr>
      </p:pic>
    </p:spTree>
    <p:extLst>
      <p:ext uri="{BB962C8B-B14F-4D97-AF65-F5344CB8AC3E}">
        <p14:creationId xmlns:p14="http://schemas.microsoft.com/office/powerpoint/2010/main" val="163665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054E3-3706-33D1-B07F-AFB0BAB317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D16819-1739-50C6-71CD-40C69E2C6B95}"/>
              </a:ext>
            </a:extLst>
          </p:cNvPr>
          <p:cNvSpPr>
            <a:spLocks noGrp="1"/>
          </p:cNvSpPr>
          <p:nvPr>
            <p:ph type="title"/>
          </p:nvPr>
        </p:nvSpPr>
        <p:spPr>
          <a:xfrm>
            <a:off x="533919" y="120767"/>
            <a:ext cx="8288740" cy="857542"/>
          </a:xfrm>
        </p:spPr>
        <p:txBody>
          <a:bodyPr/>
          <a:lstStyle/>
          <a:p>
            <a:r>
              <a:rPr lang="en-US" dirty="0"/>
              <a:t>HSNW shortcoming</a:t>
            </a:r>
          </a:p>
        </p:txBody>
      </p:sp>
      <p:sp>
        <p:nvSpPr>
          <p:cNvPr id="6" name="Text Placeholder 5">
            <a:extLst>
              <a:ext uri="{FF2B5EF4-FFF2-40B4-BE49-F238E27FC236}">
                <a16:creationId xmlns:a16="http://schemas.microsoft.com/office/drawing/2014/main" id="{E281B603-04C6-A9D1-5176-DEBE67C0E1F0}"/>
              </a:ext>
            </a:extLst>
          </p:cNvPr>
          <p:cNvSpPr>
            <a:spLocks noGrp="1"/>
          </p:cNvSpPr>
          <p:nvPr>
            <p:ph type="body" sz="quarter" idx="16"/>
          </p:nvPr>
        </p:nvSpPr>
        <p:spPr/>
        <p:txBody>
          <a:bodyPr/>
          <a:lstStyle/>
          <a:p>
            <a:pPr>
              <a:buClr>
                <a:srgbClr val="092C74"/>
              </a:buClr>
            </a:pPr>
            <a:r>
              <a:rPr lang="en-US" dirty="0"/>
              <a:t>Noted to not be high performing at high dimensions. Slow query time at those dimensions.</a:t>
            </a:r>
          </a:p>
          <a:p>
            <a:pPr>
              <a:buClr>
                <a:srgbClr val="092C74"/>
              </a:buClr>
            </a:pPr>
            <a:r>
              <a:rPr lang="en-US" dirty="0"/>
              <a:t>Extremely storage intense data structure. </a:t>
            </a:r>
          </a:p>
          <a:p>
            <a:pPr>
              <a:buClr>
                <a:srgbClr val="092C74"/>
              </a:buClr>
            </a:pPr>
            <a:r>
              <a:rPr lang="en-US" dirty="0"/>
              <a:t>Can still fall prey to local optima issues.</a:t>
            </a:r>
          </a:p>
          <a:p>
            <a:pPr>
              <a:buClr>
                <a:srgbClr val="092C74"/>
              </a:buClr>
            </a:pPr>
            <a:r>
              <a:rPr lang="en-US" dirty="0"/>
              <a:t>This presentation attempts to face these deficiencies with established querying variants. </a:t>
            </a:r>
          </a:p>
        </p:txBody>
      </p:sp>
    </p:spTree>
    <p:extLst>
      <p:ext uri="{BB962C8B-B14F-4D97-AF65-F5344CB8AC3E}">
        <p14:creationId xmlns:p14="http://schemas.microsoft.com/office/powerpoint/2010/main" val="248073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1593-E5FE-0594-EFF9-14643237E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4838D-2FC3-B7C5-B577-950B2E690C75}"/>
              </a:ext>
            </a:extLst>
          </p:cNvPr>
          <p:cNvSpPr>
            <a:spLocks noGrp="1"/>
          </p:cNvSpPr>
          <p:nvPr>
            <p:ph type="title"/>
          </p:nvPr>
        </p:nvSpPr>
        <p:spPr>
          <a:xfrm>
            <a:off x="533919" y="111668"/>
            <a:ext cx="8288740" cy="857542"/>
          </a:xfrm>
        </p:spPr>
        <p:txBody>
          <a:bodyPr/>
          <a:lstStyle/>
          <a:p>
            <a:r>
              <a:rPr lang="en-US" dirty="0"/>
              <a:t>HNSW Variants</a:t>
            </a:r>
          </a:p>
        </p:txBody>
      </p:sp>
      <p:sp>
        <p:nvSpPr>
          <p:cNvPr id="6" name="Text Placeholder 5">
            <a:extLst>
              <a:ext uri="{FF2B5EF4-FFF2-40B4-BE49-F238E27FC236}">
                <a16:creationId xmlns:a16="http://schemas.microsoft.com/office/drawing/2014/main" id="{5CC103F3-427D-1A7A-D801-FD95C98D7B3A}"/>
              </a:ext>
            </a:extLst>
          </p:cNvPr>
          <p:cNvSpPr>
            <a:spLocks noGrp="1"/>
          </p:cNvSpPr>
          <p:nvPr>
            <p:ph type="body" sz="quarter" idx="16"/>
          </p:nvPr>
        </p:nvSpPr>
        <p:spPr/>
        <p:txBody>
          <a:bodyPr/>
          <a:lstStyle/>
          <a:p>
            <a:pPr>
              <a:buClr>
                <a:srgbClr val="092C74"/>
              </a:buClr>
            </a:pPr>
            <a:r>
              <a:rPr lang="en-US" dirty="0"/>
              <a:t>Variants still utilize the HNSW structure but change some aspect to improve efficiency. </a:t>
            </a:r>
          </a:p>
          <a:p>
            <a:pPr>
              <a:buClr>
                <a:srgbClr val="092C74"/>
              </a:buClr>
            </a:pPr>
            <a:r>
              <a:rPr lang="en-US" dirty="0"/>
              <a:t>Fast inference for graph-based approximate nearest neighbor search (FINGER) by Chen et al. speeds up querying time by skipping intermediate distance calculations and adding more precomputations during HNSW building. </a:t>
            </a:r>
          </a:p>
          <a:p>
            <a:pPr>
              <a:buClr>
                <a:srgbClr val="092C74"/>
              </a:buClr>
            </a:pPr>
            <a:r>
              <a:rPr lang="en-US" dirty="0"/>
              <a:t>Distance adaptive beam search (DABS) proposed by Al-</a:t>
            </a:r>
            <a:r>
              <a:rPr lang="en-US" dirty="0" err="1"/>
              <a:t>Jazzazi</a:t>
            </a:r>
            <a:r>
              <a:rPr lang="en-US" dirty="0"/>
              <a:t>.</a:t>
            </a:r>
          </a:p>
          <a:p>
            <a:pPr>
              <a:buClr>
                <a:srgbClr val="092C74"/>
              </a:buClr>
            </a:pPr>
            <a:r>
              <a:rPr lang="en-US" dirty="0"/>
              <a:t>We hypothesize that FINGER will have less comparisons than HNSW and DABS but fall short of both of their recall rates. We also hypothesize DABS will have the higher recall rate at the expense of most comparisons. </a:t>
            </a:r>
          </a:p>
        </p:txBody>
      </p:sp>
    </p:spTree>
    <p:extLst>
      <p:ext uri="{BB962C8B-B14F-4D97-AF65-F5344CB8AC3E}">
        <p14:creationId xmlns:p14="http://schemas.microsoft.com/office/powerpoint/2010/main" val="3542655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F53E8-CDCD-179C-E1B6-0928D70E8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20A4-2BA2-D598-23C5-A6D3CAEB2F2C}"/>
              </a:ext>
            </a:extLst>
          </p:cNvPr>
          <p:cNvSpPr>
            <a:spLocks noGrp="1"/>
          </p:cNvSpPr>
          <p:nvPr>
            <p:ph type="title"/>
          </p:nvPr>
        </p:nvSpPr>
        <p:spPr>
          <a:xfrm>
            <a:off x="533919" y="98021"/>
            <a:ext cx="8288740" cy="857542"/>
          </a:xfrm>
        </p:spPr>
        <p:txBody>
          <a:bodyPr/>
          <a:lstStyle/>
          <a:p>
            <a:r>
              <a:rPr lang="en-US" dirty="0"/>
              <a:t>FINGER</a:t>
            </a:r>
          </a:p>
        </p:txBody>
      </p:sp>
      <p:sp>
        <p:nvSpPr>
          <p:cNvPr id="6" name="Text Placeholder 5">
            <a:extLst>
              <a:ext uri="{FF2B5EF4-FFF2-40B4-BE49-F238E27FC236}">
                <a16:creationId xmlns:a16="http://schemas.microsoft.com/office/drawing/2014/main" id="{123D9243-B87B-60A5-B952-0EBAC774EE05}"/>
              </a:ext>
            </a:extLst>
          </p:cNvPr>
          <p:cNvSpPr>
            <a:spLocks noGrp="1"/>
          </p:cNvSpPr>
          <p:nvPr>
            <p:ph type="body" sz="quarter" idx="16"/>
          </p:nvPr>
        </p:nvSpPr>
        <p:spPr/>
        <p:txBody>
          <a:bodyPr/>
          <a:lstStyle/>
          <a:p>
            <a:pPr>
              <a:buClr>
                <a:srgbClr val="092C74"/>
              </a:buClr>
            </a:pPr>
            <a:r>
              <a:rPr lang="en-US" dirty="0"/>
              <a:t>Eliminates intermediate unnecessary calculations of all nodes with query</a:t>
            </a:r>
          </a:p>
          <a:p>
            <a:pPr>
              <a:buClr>
                <a:srgbClr val="092C74"/>
              </a:buClr>
            </a:pPr>
            <a:r>
              <a:rPr lang="en-US" dirty="0"/>
              <a:t>Creates projections vectors (points) randomly. Fine-tunes location during building.</a:t>
            </a:r>
          </a:p>
          <a:p>
            <a:pPr>
              <a:buClr>
                <a:srgbClr val="092C74"/>
              </a:buClr>
            </a:pPr>
            <a:r>
              <a:rPr lang="en-US" dirty="0"/>
              <a:t>Saves distance between projections and nodes to estimate where to look during querying.</a:t>
            </a:r>
          </a:p>
          <a:p>
            <a:pPr>
              <a:buClr>
                <a:srgbClr val="092C74"/>
              </a:buClr>
            </a:pPr>
            <a:endParaRPr lang="en-US" dirty="0"/>
          </a:p>
          <a:p>
            <a:pPr>
              <a:buClr>
                <a:srgbClr val="092C74"/>
              </a:buClr>
            </a:pPr>
            <a:endParaRPr lang="en-US" dirty="0"/>
          </a:p>
          <a:p>
            <a:pPr>
              <a:buClr>
                <a:srgbClr val="092C74"/>
              </a:buClr>
            </a:pPr>
            <a:r>
              <a:rPr lang="en-US" dirty="0"/>
              <a:t>Where q is the query point, xi is a candidate point (neighbor), p is a reference point, and </a:t>
            </a:r>
            <a:r>
              <a:rPr lang="en-US" dirty="0" err="1"/>
              <a:t>ri</a:t>
            </a:r>
            <a:r>
              <a:rPr lang="en-US" dirty="0"/>
              <a:t>=xi - p is the residual vector from reference point to the data point. </a:t>
            </a:r>
          </a:p>
          <a:p>
            <a:pPr>
              <a:buClr>
                <a:srgbClr val="092C74"/>
              </a:buClr>
            </a:pPr>
            <a:endParaRPr lang="en-US" dirty="0"/>
          </a:p>
        </p:txBody>
      </p:sp>
      <p:pic>
        <p:nvPicPr>
          <p:cNvPr id="4" name="Picture 3">
            <a:extLst>
              <a:ext uri="{FF2B5EF4-FFF2-40B4-BE49-F238E27FC236}">
                <a16:creationId xmlns:a16="http://schemas.microsoft.com/office/drawing/2014/main" id="{E9B20713-5B7E-9267-D7D7-3663F4663652}"/>
              </a:ext>
            </a:extLst>
          </p:cNvPr>
          <p:cNvPicPr>
            <a:picLocks noChangeAspect="1"/>
          </p:cNvPicPr>
          <p:nvPr/>
        </p:nvPicPr>
        <p:blipFill>
          <a:blip r:embed="rId2"/>
          <a:stretch>
            <a:fillRect/>
          </a:stretch>
        </p:blipFill>
        <p:spPr>
          <a:xfrm>
            <a:off x="2377600" y="2571750"/>
            <a:ext cx="4388800" cy="452528"/>
          </a:xfrm>
          <a:prstGeom prst="rect">
            <a:avLst/>
          </a:prstGeom>
        </p:spPr>
      </p:pic>
    </p:spTree>
    <p:extLst>
      <p:ext uri="{BB962C8B-B14F-4D97-AF65-F5344CB8AC3E}">
        <p14:creationId xmlns:p14="http://schemas.microsoft.com/office/powerpoint/2010/main" val="46216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67B4-096B-468D-5734-8DF6F0AB3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9F39C-ECBA-8869-3259-EFD91F4EECF3}"/>
              </a:ext>
            </a:extLst>
          </p:cNvPr>
          <p:cNvSpPr>
            <a:spLocks noGrp="1"/>
          </p:cNvSpPr>
          <p:nvPr>
            <p:ph type="title"/>
          </p:nvPr>
        </p:nvSpPr>
        <p:spPr>
          <a:xfrm>
            <a:off x="533919" y="138963"/>
            <a:ext cx="8288740" cy="857542"/>
          </a:xfrm>
        </p:spPr>
        <p:txBody>
          <a:bodyPr/>
          <a:lstStyle/>
          <a:p>
            <a:r>
              <a:rPr lang="en-US" dirty="0"/>
              <a:t>DABS</a:t>
            </a:r>
          </a:p>
        </p:txBody>
      </p:sp>
      <p:sp>
        <p:nvSpPr>
          <p:cNvPr id="6" name="Text Placeholder 5">
            <a:extLst>
              <a:ext uri="{FF2B5EF4-FFF2-40B4-BE49-F238E27FC236}">
                <a16:creationId xmlns:a16="http://schemas.microsoft.com/office/drawing/2014/main" id="{1BAAF32F-B31A-CB61-CBC7-4EC7DBAF1AAB}"/>
              </a:ext>
            </a:extLst>
          </p:cNvPr>
          <p:cNvSpPr>
            <a:spLocks noGrp="1"/>
          </p:cNvSpPr>
          <p:nvPr>
            <p:ph type="body" sz="quarter" idx="16"/>
          </p:nvPr>
        </p:nvSpPr>
        <p:spPr/>
        <p:txBody>
          <a:bodyPr/>
          <a:lstStyle/>
          <a:p>
            <a:pPr>
              <a:buClr>
                <a:srgbClr val="092C74"/>
              </a:buClr>
            </a:pPr>
            <a:r>
              <a:rPr lang="en-US" dirty="0"/>
              <a:t>Dynamically adjusts beam width depending on dataset distribution.</a:t>
            </a:r>
          </a:p>
          <a:p>
            <a:pPr>
              <a:buClr>
                <a:srgbClr val="092C74"/>
              </a:buClr>
            </a:pPr>
            <a:r>
              <a:rPr lang="en-US" dirty="0"/>
              <a:t>Consider more neighbors with our large scale highly dense datasets.</a:t>
            </a:r>
          </a:p>
          <a:p>
            <a:pPr>
              <a:buClr>
                <a:srgbClr val="092C74"/>
              </a:buClr>
            </a:pPr>
            <a:endParaRPr lang="en-US" dirty="0"/>
          </a:p>
          <a:p>
            <a:pPr>
              <a:buClr>
                <a:srgbClr val="092C74"/>
              </a:buClr>
            </a:pPr>
            <a:endParaRPr lang="en-US" dirty="0"/>
          </a:p>
          <a:p>
            <a:pPr>
              <a:buClr>
                <a:srgbClr val="092C74"/>
              </a:buClr>
            </a:pPr>
            <a:endParaRPr lang="en-US" dirty="0"/>
          </a:p>
          <a:p>
            <a:pPr>
              <a:buClr>
                <a:srgbClr val="092C74"/>
              </a:buClr>
            </a:pPr>
            <a:r>
              <a:rPr lang="en-US" dirty="0"/>
              <a:t>Neighbors in the current nodes within the beam are explored and added to the beam if they are ‘good enough’.</a:t>
            </a:r>
          </a:p>
          <a:p>
            <a:pPr>
              <a:buClr>
                <a:srgbClr val="092C74"/>
              </a:buClr>
            </a:pPr>
            <a:r>
              <a:rPr lang="en-US" dirty="0"/>
              <a:t>This is what causes the beam to grow or shrink.</a:t>
            </a:r>
          </a:p>
        </p:txBody>
      </p:sp>
      <p:pic>
        <p:nvPicPr>
          <p:cNvPr id="4" name="Picture 3">
            <a:extLst>
              <a:ext uri="{FF2B5EF4-FFF2-40B4-BE49-F238E27FC236}">
                <a16:creationId xmlns:a16="http://schemas.microsoft.com/office/drawing/2014/main" id="{12244D30-F93F-1B60-863F-82BB6F6C1468}"/>
              </a:ext>
            </a:extLst>
          </p:cNvPr>
          <p:cNvPicPr>
            <a:picLocks noChangeAspect="1"/>
          </p:cNvPicPr>
          <p:nvPr/>
        </p:nvPicPr>
        <p:blipFill>
          <a:blip r:embed="rId2"/>
          <a:stretch>
            <a:fillRect/>
          </a:stretch>
        </p:blipFill>
        <p:spPr>
          <a:xfrm>
            <a:off x="2607700" y="2420335"/>
            <a:ext cx="3928600" cy="302829"/>
          </a:xfrm>
          <a:prstGeom prst="rect">
            <a:avLst/>
          </a:prstGeom>
        </p:spPr>
      </p:pic>
    </p:spTree>
    <p:extLst>
      <p:ext uri="{BB962C8B-B14F-4D97-AF65-F5344CB8AC3E}">
        <p14:creationId xmlns:p14="http://schemas.microsoft.com/office/powerpoint/2010/main" val="255207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CEFC8-32CE-A7C0-198B-1D88B07D7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F6124-7514-AAC3-5EBD-5B2CB69378FC}"/>
              </a:ext>
            </a:extLst>
          </p:cNvPr>
          <p:cNvSpPr>
            <a:spLocks noGrp="1"/>
          </p:cNvSpPr>
          <p:nvPr>
            <p:ph type="title"/>
          </p:nvPr>
        </p:nvSpPr>
        <p:spPr>
          <a:xfrm>
            <a:off x="533919" y="107119"/>
            <a:ext cx="8288740" cy="857542"/>
          </a:xfrm>
        </p:spPr>
        <p:txBody>
          <a:bodyPr/>
          <a:lstStyle/>
          <a:p>
            <a:r>
              <a:rPr lang="en-US" dirty="0"/>
              <a:t>Datasets</a:t>
            </a:r>
          </a:p>
        </p:txBody>
      </p:sp>
      <p:sp>
        <p:nvSpPr>
          <p:cNvPr id="6" name="Text Placeholder 5">
            <a:extLst>
              <a:ext uri="{FF2B5EF4-FFF2-40B4-BE49-F238E27FC236}">
                <a16:creationId xmlns:a16="http://schemas.microsoft.com/office/drawing/2014/main" id="{ED983DCF-9F5D-BC13-A31B-38741842C42D}"/>
              </a:ext>
            </a:extLst>
          </p:cNvPr>
          <p:cNvSpPr>
            <a:spLocks noGrp="1"/>
          </p:cNvSpPr>
          <p:nvPr>
            <p:ph type="body" sz="quarter" idx="16"/>
          </p:nvPr>
        </p:nvSpPr>
        <p:spPr/>
        <p:txBody>
          <a:bodyPr/>
          <a:lstStyle/>
          <a:p>
            <a:pPr>
              <a:buClr>
                <a:srgbClr val="092C74"/>
              </a:buClr>
            </a:pPr>
            <a:r>
              <a:rPr lang="en-US" dirty="0"/>
              <a:t>Global vectors for word representation (</a:t>
            </a:r>
            <a:r>
              <a:rPr lang="en-US" dirty="0" err="1"/>
              <a:t>GloVe</a:t>
            </a:r>
            <a:r>
              <a:rPr lang="en-US" dirty="0"/>
              <a:t>) by Pennington et al. </a:t>
            </a:r>
          </a:p>
          <a:p>
            <a:pPr>
              <a:buClr>
                <a:srgbClr val="092C74"/>
              </a:buClr>
            </a:pPr>
            <a:r>
              <a:rPr lang="en-US" dirty="0"/>
              <a:t>2 billion tweets trained and 1.2 million words embedded. </a:t>
            </a:r>
          </a:p>
          <a:p>
            <a:pPr>
              <a:buClr>
                <a:srgbClr val="092C74"/>
              </a:buClr>
            </a:pPr>
            <a:r>
              <a:rPr lang="en-US" dirty="0"/>
              <a:t>4 dimensions: 25D, 50D, 100D, 200D</a:t>
            </a:r>
          </a:p>
        </p:txBody>
      </p:sp>
    </p:spTree>
    <p:extLst>
      <p:ext uri="{BB962C8B-B14F-4D97-AF65-F5344CB8AC3E}">
        <p14:creationId xmlns:p14="http://schemas.microsoft.com/office/powerpoint/2010/main" val="2905350315"/>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CD713F6-BC40-4CCF-AB81-DFC4BA9AA91D}" vid="{FB21E6B7-4B01-4592-A0DC-22C477059C55}"/>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7D8"/>
      </a:accent1>
      <a:accent2>
        <a:srgbClr val="008767"/>
      </a:accent2>
      <a:accent3>
        <a:srgbClr val="4E97E0"/>
      </a:accent3>
      <a:accent4>
        <a:srgbClr val="CF4520"/>
      </a:accent4>
      <a:accent5>
        <a:srgbClr val="A45C98"/>
      </a:accent5>
      <a:accent6>
        <a:srgbClr val="F1C400"/>
      </a:accent6>
      <a:hlink>
        <a:srgbClr val="0077D8"/>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CD713F6-BC40-4CCF-AB81-DFC4BA9AA91D}" vid="{A4643175-0FB1-47B2-A354-D03E8B5791DA}"/>
    </a:ext>
  </a:extLst>
</a:theme>
</file>

<file path=ppt/theme/theme3.xml><?xml version="1.0" encoding="utf-8"?>
<a:theme xmlns:a="http://schemas.openxmlformats.org/drawingml/2006/main" name="2_EP Presentation Theme - Special">
  <a:themeElements>
    <a:clrScheme name="JHU Colors">
      <a:dk1>
        <a:srgbClr val="000000"/>
      </a:dk1>
      <a:lt1>
        <a:sysClr val="window" lastClr="FFFFFF"/>
      </a:lt1>
      <a:dk2>
        <a:srgbClr val="002D72"/>
      </a:dk2>
      <a:lt2>
        <a:srgbClr val="68ACE5"/>
      </a:lt2>
      <a:accent1>
        <a:srgbClr val="0077D8"/>
      </a:accent1>
      <a:accent2>
        <a:srgbClr val="008767"/>
      </a:accent2>
      <a:accent3>
        <a:srgbClr val="4E97E0"/>
      </a:accent3>
      <a:accent4>
        <a:srgbClr val="CF4520"/>
      </a:accent4>
      <a:accent5>
        <a:srgbClr val="A45C98"/>
      </a:accent5>
      <a:accent6>
        <a:srgbClr val="F1C400"/>
      </a:accent6>
      <a:hlink>
        <a:srgbClr val="0077D8"/>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CD713F6-BC40-4CCF-AB81-DFC4BA9AA91D}" vid="{8F4FA658-A0AC-4DC4-83A1-7FDC71C4A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20" ma:contentTypeDescription="Create a new document." ma:contentTypeScope="" ma:versionID="d6420171eaede6e14ee1b2261c423910">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5bad466b9584a42f25b2a13012ba68be"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Props1.xml><?xml version="1.0" encoding="utf-8"?>
<ds:datastoreItem xmlns:ds="http://schemas.openxmlformats.org/officeDocument/2006/customXml" ds:itemID="{67C7358A-9820-4D76-8999-D40649BD4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F8A04465-0014-4D33-ABA2-D6924F11FEE0}">
  <ds:schemaRefs>
    <ds:schemaRef ds:uri="http://schemas.microsoft.com/office/2006/metadata/properties"/>
    <ds:schemaRef ds:uri="http://schemas.microsoft.com/office/infopath/2007/PartnerControls"/>
    <ds:schemaRef ds:uri="http://schemas.openxmlformats.org/package/2006/metadata/core-properties"/>
    <ds:schemaRef ds:uri="168931df-3f45-4445-be76-105235143e52"/>
    <ds:schemaRef ds:uri="http://schemas.microsoft.com/office/2006/documentManagement/types"/>
    <ds:schemaRef ds:uri="http://purl.org/dc/terms/"/>
    <ds:schemaRef ds:uri="http://purl.org/dc/dcmitype/"/>
    <ds:schemaRef ds:uri="e3b5c32c-df6c-443f-b08b-73d85d62f2b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PPT_Template</Template>
  <TotalTime>1140</TotalTime>
  <Words>798</Words>
  <Application>Microsoft Office PowerPoint</Application>
  <PresentationFormat>On-screen Show (16:9)</PresentationFormat>
  <Paragraphs>73</Paragraphs>
  <Slides>15</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Comparison of Hierarchical Navigable Small World Querying Variants</vt:lpstr>
      <vt:lpstr>Introduction</vt:lpstr>
      <vt:lpstr>Approximate Nearest Neighbors (ANN) </vt:lpstr>
      <vt:lpstr>Hierarchical Navigable Small Worlds (HNSW)</vt:lpstr>
      <vt:lpstr>HSNW shortcoming</vt:lpstr>
      <vt:lpstr>HNSW Variants</vt:lpstr>
      <vt:lpstr>FINGER</vt:lpstr>
      <vt:lpstr>DABS</vt:lpstr>
      <vt:lpstr>Datasets</vt:lpstr>
      <vt:lpstr>Experimental Approach</vt:lpstr>
      <vt:lpstr>Experiment Results</vt:lpstr>
      <vt:lpstr>Experiment Analysis</vt:lpstr>
      <vt:lpstr>Potential Shortcomings</vt:lpstr>
      <vt:lpstr>Further Research</vt:lpstr>
      <vt:lpstr>Copyright The Johns Hopkins University 2025. All rights reserved.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Affan Dhankwala</dc:creator>
  <cp:lastModifiedBy>Mohamed Affan Dhankwala</cp:lastModifiedBy>
  <cp:revision>15</cp:revision>
  <dcterms:created xsi:type="dcterms:W3CDTF">2025-07-30T22:23:39Z</dcterms:created>
  <dcterms:modified xsi:type="dcterms:W3CDTF">2025-08-02T16:42:12Z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